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iiUK0N0KSwfv0DI1rxKyz8yoIb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A163E8F-259B-4334-A218-205BF4ABB430}">
  <a:tblStyle styleId="{4A163E8F-259B-4334-A218-205BF4ABB430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78B9BC8C-28D5-44B4-BDA9-C837085DBC70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tcBdr/>
        <a:fill>
          <a:solidFill>
            <a:srgbClr val="D0DEEF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0DEEF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D93F3ACF-73AA-40BC-810E-CFBF4FAADA5E}" styleName="Table_2"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F6FC"/>
          </a:solidFill>
        </a:fill>
      </a:tcStyle>
    </a:wholeTbl>
    <a:band1H>
      <a:tcTxStyle b="off" i="off"/>
      <a:tcStyle>
        <a:tcBdr/>
        <a:fill>
          <a:solidFill>
            <a:srgbClr val="D1ECF9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1ECF9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/>
        <a:fill>
          <a:solidFill>
            <a:srgbClr val="5FCBEF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/>
        <a:fill>
          <a:solidFill>
            <a:srgbClr val="5FCBEF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5FCBEF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5FCBEF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45ad1ebe7a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" name="Google Shape;40;g245ad1ebe7a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9af6cb053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g369af6cb053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486fad1d9b_0_5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g2486fad1d9b_0_5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486fad1d9b_0_4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05" name="Google Shape;105;g2486fad1d9b_0_4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486fad1d9b_0_4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12" name="Google Shape;112;g2486fad1d9b_0_4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486fad1d9b_0_5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g2486fad1d9b_0_5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45ad1ebe7a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" name="Google Shape;46;g245ad1ebe7a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486fad1d9b_0_9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" name="Google Shape;52;g2486fad1d9b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486fad1d9b_0_3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" name="Google Shape;61;g2486fad1d9b_0_3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69af6cb053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8" name="Google Shape;68;g369af6cb05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69af6cb053_0_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4" name="Google Shape;74;g369af6cb053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6f71640dc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g36f71640dcb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g36f71640dcb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69af6cb053_0_6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" name="Google Shape;80;g369af6cb053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55e5793e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g255e5793e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_2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g245ad1ebe7a_0_117"/>
          <p:cNvSpPr txBox="1">
            <a:spLocks noGrp="1"/>
          </p:cNvSpPr>
          <p:nvPr>
            <p:ph type="title"/>
          </p:nvPr>
        </p:nvSpPr>
        <p:spPr>
          <a:xfrm>
            <a:off x="660450" y="1246862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g245ad1ebe7a_0_117"/>
          <p:cNvSpPr txBox="1">
            <a:spLocks noGrp="1"/>
          </p:cNvSpPr>
          <p:nvPr>
            <p:ph type="body" idx="1"/>
          </p:nvPr>
        </p:nvSpPr>
        <p:spPr>
          <a:xfrm>
            <a:off x="1103575" y="2706425"/>
            <a:ext cx="5373300" cy="31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  <p:sp>
        <p:nvSpPr>
          <p:cNvPr id="13" name="Google Shape;13;g245ad1ebe7a_0_117"/>
          <p:cNvSpPr txBox="1">
            <a:spLocks noGrp="1"/>
          </p:cNvSpPr>
          <p:nvPr>
            <p:ph type="body" idx="2"/>
          </p:nvPr>
        </p:nvSpPr>
        <p:spPr>
          <a:xfrm>
            <a:off x="6792300" y="2706425"/>
            <a:ext cx="4887300" cy="31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245ad1ebe7a_0_3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g245ad1ebe7a_0_3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" name="Google Shape;17;g245ad1ebe7a_0_36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15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15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15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g2486fad1d9b_0_5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g2486fad1d9b_0_5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g2486fad1d9b_0_5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g2486fad1d9b_0_5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3">
  <p:cSld name="CUSTOM_4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486fad1d9b_0_566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g2486fad1d9b_0_566"/>
          <p:cNvSpPr txBox="1">
            <a:spLocks noGrp="1"/>
          </p:cNvSpPr>
          <p:nvPr>
            <p:ph type="subTitle" idx="1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g2486fad1d9b_0_566"/>
          <p:cNvSpPr txBox="1">
            <a:spLocks noGrp="1"/>
          </p:cNvSpPr>
          <p:nvPr>
            <p:ph type="subTitle" idx="2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/>
            </a:lvl3pPr>
            <a:lvl4pPr lvl="3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g2486fad1d9b_0_566"/>
          <p:cNvSpPr txBox="1">
            <a:spLocks noGrp="1"/>
          </p:cNvSpPr>
          <p:nvPr>
            <p:ph type="body" idx="3"/>
          </p:nvPr>
        </p:nvSpPr>
        <p:spPr>
          <a:xfrm>
            <a:off x="711200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g2486fad1d9b_0_566"/>
          <p:cNvSpPr txBox="1">
            <a:spLocks noGrp="1"/>
          </p:cNvSpPr>
          <p:nvPr>
            <p:ph type="body" idx="4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trospective">
  <p:cSld name="CUSTOM_3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2486fad1d9b_0_540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g2486fad1d9b_0_540"/>
          <p:cNvSpPr txBox="1">
            <a:spLocks noGrp="1"/>
          </p:cNvSpPr>
          <p:nvPr>
            <p:ph type="body" idx="1"/>
          </p:nvPr>
        </p:nvSpPr>
        <p:spPr>
          <a:xfrm>
            <a:off x="848400" y="2248400"/>
            <a:ext cx="5656200" cy="3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5pPr>
            <a:lvl6pPr marL="2743200" lvl="5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6pPr>
            <a:lvl7pPr marL="3200400" lvl="6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7pPr>
            <a:lvl8pPr marL="365760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8pPr>
            <a:lvl9pPr marL="4114800" lvl="8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Char char="»"/>
              <a:defRPr/>
            </a:lvl9pPr>
          </a:lstStyle>
          <a:p>
            <a:endParaRPr/>
          </a:p>
        </p:txBody>
      </p:sp>
      <p:sp>
        <p:nvSpPr>
          <p:cNvPr id="32" name="Google Shape;32;g2486fad1d9b_0_540"/>
          <p:cNvSpPr txBox="1"/>
          <p:nvPr/>
        </p:nvSpPr>
        <p:spPr>
          <a:xfrm>
            <a:off x="7782638" y="2248400"/>
            <a:ext cx="34638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Statistics</a:t>
            </a:r>
            <a:endParaRPr sz="2000" b="0" i="0" u="none" strike="noStrike" cap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_1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245ad1ebe7a_0_42"/>
          <p:cNvSpPr txBox="1">
            <a:spLocks noGrp="1"/>
          </p:cNvSpPr>
          <p:nvPr>
            <p:ph type="title"/>
          </p:nvPr>
        </p:nvSpPr>
        <p:spPr>
          <a:xfrm>
            <a:off x="1051025" y="315300"/>
            <a:ext cx="9288600" cy="11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layout with centered title and subtitle placeholders" type="title">
  <p:cSld name="TITLE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45ad1ebe7a_0_24"/>
          <p:cNvSpPr txBox="1">
            <a:spLocks noGrp="1"/>
          </p:cNvSpPr>
          <p:nvPr>
            <p:ph type="ctrTitle"/>
          </p:nvPr>
        </p:nvSpPr>
        <p:spPr>
          <a:xfrm>
            <a:off x="914400" y="2130425"/>
            <a:ext cx="103632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g245ad1ebe7a_0_24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45ad1ebe7a_0_20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8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182AC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" name="Google Shape;7;g245ad1ebe7a_0_20"/>
          <p:cNvSpPr txBox="1">
            <a:spLocks noGrp="1"/>
          </p:cNvSpPr>
          <p:nvPr>
            <p:ph type="body" idx="1"/>
          </p:nvPr>
        </p:nvSpPr>
        <p:spPr>
          <a:xfrm>
            <a:off x="711200" y="1600200"/>
            <a:ext cx="10871100" cy="4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•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–"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Char char="»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" name="Google Shape;8;g245ad1ebe7a_0_20"/>
          <p:cNvSpPr txBox="1"/>
          <p:nvPr/>
        </p:nvSpPr>
        <p:spPr>
          <a:xfrm>
            <a:off x="9608775" y="6057088"/>
            <a:ext cx="20835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600" b="1" i="1" u="none" strike="noStrike" cap="none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Orange County</a:t>
            </a:r>
            <a:endParaRPr sz="1600" b="1" i="1" u="none" strike="noStrike" cap="none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" name="Google Shape;9;g245ad1ebe7a_0_20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389075" y="5943600"/>
            <a:ext cx="658100" cy="6581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cm-org.zoom.us/j/93004927026?pwd=NWRGR0RObUJWZFk5N0NjdFdBMUxEdz0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45ad1ebe7a_0_121"/>
          <p:cNvSpPr txBox="1">
            <a:spLocks noGrp="1"/>
          </p:cNvSpPr>
          <p:nvPr>
            <p:ph type="title"/>
          </p:nvPr>
        </p:nvSpPr>
        <p:spPr>
          <a:xfrm>
            <a:off x="660450" y="1246850"/>
            <a:ext cx="8920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/>
              <a:t>OC ACM Executive Committee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graphicFrame>
        <p:nvGraphicFramePr>
          <p:cNvPr id="43" name="Google Shape;43;g245ad1ebe7a_0_121"/>
          <p:cNvGraphicFramePr/>
          <p:nvPr/>
        </p:nvGraphicFramePr>
        <p:xfrm>
          <a:off x="660450" y="2458600"/>
          <a:ext cx="10528450" cy="1414000"/>
        </p:xfrm>
        <a:graphic>
          <a:graphicData uri="http://schemas.openxmlformats.org/drawingml/2006/table">
            <a:tbl>
              <a:tblPr>
                <a:noFill/>
                <a:tableStyleId>{4A163E8F-259B-4334-A218-205BF4ABB430}</a:tableStyleId>
              </a:tblPr>
              <a:tblGrid>
                <a:gridCol w="142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01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Format: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Online via Zoom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Zoom Link: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sng" strike="noStrike" cap="none">
                          <a:solidFill>
                            <a:schemeClr val="hlink"/>
                          </a:solidFill>
                          <a:hlinkClick r:id="rId3"/>
                        </a:rPr>
                        <a:t>https://acm-org.zoom.us/j/93004927026?pwd=NWRGR0RObUJWZFk5N0NjdFdBMUxEdz09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Date: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June 2</a:t>
                      </a:r>
                      <a:r>
                        <a:rPr lang="en-US" sz="1600"/>
                        <a:t>5</a:t>
                      </a:r>
                      <a:r>
                        <a:rPr lang="en-US" sz="1600" u="none" strike="noStrike" cap="none"/>
                        <a:t>, 202</a:t>
                      </a:r>
                      <a:r>
                        <a:rPr lang="en-US" sz="1600"/>
                        <a:t>5</a:t>
                      </a:r>
                      <a:endParaRPr sz="16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20A607CD-AA7D-ED68-6DFB-9EA3584D0C46}"/>
              </a:ext>
            </a:extLst>
          </p:cNvPr>
          <p:cNvSpPr/>
          <p:nvPr/>
        </p:nvSpPr>
        <p:spPr>
          <a:xfrm>
            <a:off x="4348716" y="4518837"/>
            <a:ext cx="3147237" cy="107388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Call to order 12:02pm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69af6cb053_0_10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To-do for July Program</a:t>
            </a:r>
            <a:endParaRPr/>
          </a:p>
        </p:txBody>
      </p:sp>
      <p:sp>
        <p:nvSpPr>
          <p:cNvPr id="96" name="Google Shape;96;g369af6cb053_0_103"/>
          <p:cNvSpPr txBox="1">
            <a:spLocks noGrp="1"/>
          </p:cNvSpPr>
          <p:nvPr>
            <p:ph type="body" idx="1"/>
          </p:nvPr>
        </p:nvSpPr>
        <p:spPr>
          <a:xfrm>
            <a:off x="742350" y="1499475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Member count on day of event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Send out dinner invitation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Send out speaker instructions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Check that venue is good to go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Annual report is due for fiscal year ending on June 30th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Make note to all that all questions are saved until the end of the presentation and that audience members must use the microphone for audio purposes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Onboard hospitality chair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Someone to pass around the microphone</a:t>
            </a:r>
            <a:endParaRPr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580C62D-BB1D-F297-404A-4967CCD112F4}"/>
              </a:ext>
            </a:extLst>
          </p:cNvPr>
          <p:cNvSpPr/>
          <p:nvPr/>
        </p:nvSpPr>
        <p:spPr>
          <a:xfrm>
            <a:off x="4104166" y="5188688"/>
            <a:ext cx="4540103" cy="125464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Speaker instructions – Jared to send </a:t>
            </a:r>
            <a:r>
              <a:rPr lang="en-US" dirty="0" err="1">
                <a:solidFill>
                  <a:sysClr val="windowText" lastClr="000000"/>
                </a:solidFill>
              </a:rPr>
              <a:t>faq</a:t>
            </a:r>
            <a:r>
              <a:rPr lang="en-US" dirty="0">
                <a:solidFill>
                  <a:sysClr val="windowText" lastClr="000000"/>
                </a:solidFill>
              </a:rPr>
              <a:t> within the week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Microphone – need volunteer to help handle mic during Q&amp;A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486fad1d9b_0_55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Next Program Event Planning</a:t>
            </a:r>
            <a:endParaRPr/>
          </a:p>
        </p:txBody>
      </p:sp>
      <p:sp>
        <p:nvSpPr>
          <p:cNvPr id="102" name="Google Shape;102;g2486fad1d9b_0_559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Comms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Website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Need bio/abstract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❏"/>
            </a:pPr>
            <a:r>
              <a:rPr lang="en-US"/>
              <a:t>Follow-ups for November program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486fad1d9b_0_41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Event Candidates (UCI)</a:t>
            </a:r>
            <a:endParaRPr sz="2600"/>
          </a:p>
        </p:txBody>
      </p:sp>
      <p:sp>
        <p:nvSpPr>
          <p:cNvPr id="108" name="Google Shape;108;g2486fad1d9b_0_410"/>
          <p:cNvSpPr txBox="1">
            <a:spLocks noGrp="1"/>
          </p:cNvSpPr>
          <p:nvPr>
            <p:ph type="body" idx="1"/>
          </p:nvPr>
        </p:nvSpPr>
        <p:spPr>
          <a:xfrm>
            <a:off x="838196" y="1643339"/>
            <a:ext cx="10515600" cy="3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/>
              <a:t>Machine Learning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Stephan Mandt (anomaly detection without supervised learning)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Roy Fox (reinforcement learning, robotics)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Jing Zhang (ML applied to bioinformatics)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Alex Berg (computational visual recognition, starts @UCI Spring 2022)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b="1" dirty="0"/>
              <a:t>Dr. Chang (AI and Medicine) - Shirley</a:t>
            </a:r>
            <a:endParaRPr sz="1600" b="1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/>
              <a:t>System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Sang-Woo Jun (acceleration)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Sangeetha Jyothi (Data center networking)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 err="1"/>
              <a:t>Moshen</a:t>
            </a:r>
            <a:r>
              <a:rPr lang="en-US" sz="1600" dirty="0"/>
              <a:t> Imani (bio-inspired computing)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/>
              <a:t>Theory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Vijay Vazirani (involved with the design of early Google Ad Placement Alg.)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/>
              <a:t>Informatics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Vladimir Minin (Data analysis </a:t>
            </a:r>
            <a:r>
              <a:rPr lang="en-US" sz="1600" dirty="0" err="1"/>
              <a:t>wrt</a:t>
            </a:r>
            <a:r>
              <a:rPr lang="en-US" sz="1600" dirty="0"/>
              <a:t> infectious diseases)</a:t>
            </a:r>
            <a:endParaRPr sz="1600" dirty="0"/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-US" sz="1600" dirty="0"/>
              <a:t>Stacy Branham (human-centered computing)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  <p:sp>
        <p:nvSpPr>
          <p:cNvPr id="109" name="Google Shape;109;g2486fad1d9b_0_41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C1FE18EB-6C1B-ACAE-17B5-AC6540F76028}"/>
              </a:ext>
            </a:extLst>
          </p:cNvPr>
          <p:cNvSpPr/>
          <p:nvPr/>
        </p:nvSpPr>
        <p:spPr>
          <a:xfrm>
            <a:off x="8442251" y="2190307"/>
            <a:ext cx="3242930" cy="144602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Need to follow up on speakers in list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Allen – has lead on SRE Talk from google SRE who gave panel talk, Allen to get abstract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486fad1d9b_0_41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Future Program Event Candidates</a:t>
            </a:r>
            <a:endParaRPr sz="2600"/>
          </a:p>
        </p:txBody>
      </p:sp>
      <p:sp>
        <p:nvSpPr>
          <p:cNvPr id="115" name="Google Shape;115;g2486fad1d9b_0_417"/>
          <p:cNvSpPr txBox="1">
            <a:spLocks noGrp="1"/>
          </p:cNvSpPr>
          <p:nvPr>
            <p:ph type="body" idx="1"/>
          </p:nvPr>
        </p:nvSpPr>
        <p:spPr>
          <a:xfrm>
            <a:off x="838196" y="1643339"/>
            <a:ext cx="10515600" cy="393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r>
              <a:rPr lang="en-US" sz="1200"/>
              <a:t>Potential Speakers - In no prioritized or feasibility order</a:t>
            </a:r>
            <a:endParaRPr sz="12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 b="1"/>
              <a:t>Wood  Harter, Jeff Turner, Prof Ali Hessami</a:t>
            </a:r>
            <a:endParaRPr sz="1200" b="1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Caltech Professor Yisong Yue, ML [Dan]</a:t>
            </a:r>
            <a:endParaRPr sz="12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Andrew Kirkland, CISO at Starbucks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Beth Harnick-Shapiro [Marc]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Bill Lobig VP IBM Software Development - Analytics  [Marc]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Christophe Begue, IBM - Blockchain (Mike Marin will research if he is indeed at IBM)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John Koon, Tech Idea Research - Autonomous Cars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Bill Cleveland – Data Visualization (M. Fahy has reached out to him)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Alanna Gombert, Global CRO at MetaX – Blockchain</a:t>
            </a:r>
            <a:endParaRPr sz="12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Sushant Rao - Operational Analytic Data Stores (M. Fahy has reached out to him)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Paul Anderson, Anderson Software Group – Go language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Alyssa Columbus, Data Scientist at Pacific Life - Robust and Reproducible Predictive Modeling Workflows</a:t>
            </a:r>
            <a:endParaRPr sz="2000"/>
          </a:p>
          <a:p>
            <a:pPr marL="228600" lvl="0" indent="-223361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17"/>
              <a:buChar char="•"/>
            </a:pPr>
            <a:r>
              <a:rPr lang="en-US" sz="1200"/>
              <a:t>Dianne Cook, Prof. of Business Analytics, Monash University – Data Visualization</a:t>
            </a:r>
            <a:endParaRPr sz="1200"/>
          </a:p>
          <a:p>
            <a:pPr marL="228600" lvl="0" indent="-19688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1200"/>
              <a:buChar char="•"/>
            </a:pPr>
            <a:r>
              <a:rPr lang="en-US" sz="1200" b="1"/>
              <a:t>Dr. Anthony Chang of St. Joseph’s/CHOC/AiM (Shirley / Cynthia)</a:t>
            </a:r>
            <a:endParaRPr sz="1200" b="1"/>
          </a:p>
          <a:p>
            <a:pPr marL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endParaRPr sz="1200"/>
          </a:p>
          <a:p>
            <a:pPr marL="0" lvl="0" indent="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852"/>
              <a:buNone/>
            </a:pPr>
            <a:r>
              <a:rPr lang="en-US" sz="1200"/>
              <a:t>Topics</a:t>
            </a:r>
            <a:endParaRPr sz="1200"/>
          </a:p>
          <a:p>
            <a:pPr marL="228600" lvl="0" indent="-218440" algn="l" rtl="0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SzPts val="1540"/>
              <a:buChar char="•"/>
            </a:pPr>
            <a:r>
              <a:rPr lang="en-US" sz="1200"/>
              <a:t>Interest in potentially having a future talk focused on Privacy By Design and related best practices identified in March meeting</a:t>
            </a:r>
            <a:endParaRPr sz="1400"/>
          </a:p>
        </p:txBody>
      </p:sp>
      <p:sp>
        <p:nvSpPr>
          <p:cNvPr id="116" name="Google Shape;116;g2486fad1d9b_0_4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486fad1d9b_0_554"/>
          <p:cNvSpPr txBox="1">
            <a:spLocks noGrp="1"/>
          </p:cNvSpPr>
          <p:nvPr>
            <p:ph type="title"/>
          </p:nvPr>
        </p:nvSpPr>
        <p:spPr>
          <a:xfrm>
            <a:off x="711200" y="274637"/>
            <a:ext cx="108711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Committee Business</a:t>
            </a:r>
            <a:endParaRPr/>
          </a:p>
        </p:txBody>
      </p:sp>
      <p:sp>
        <p:nvSpPr>
          <p:cNvPr id="122" name="Google Shape;122;g2486fad1d9b_0_554"/>
          <p:cNvSpPr txBox="1">
            <a:spLocks noGrp="1"/>
          </p:cNvSpPr>
          <p:nvPr>
            <p:ph type="body" idx="3"/>
          </p:nvPr>
        </p:nvSpPr>
        <p:spPr>
          <a:xfrm>
            <a:off x="711200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</a:pPr>
            <a:r>
              <a:rPr lang="en-US" sz="1600" b="1"/>
              <a:t>Chair</a:t>
            </a:r>
            <a:r>
              <a:rPr lang="en-US" sz="1600"/>
              <a:t>: </a:t>
            </a:r>
            <a:endParaRPr sz="1600"/>
          </a:p>
          <a:p>
            <a:pPr marL="91440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–"/>
            </a:pPr>
            <a:r>
              <a:rPr lang="en-US" sz="1600"/>
              <a:t>Annual report due end of August 2025</a:t>
            </a:r>
            <a:endParaRPr sz="1600"/>
          </a:p>
        </p:txBody>
      </p:sp>
      <p:sp>
        <p:nvSpPr>
          <p:cNvPr id="123" name="Google Shape;123;g2486fad1d9b_0_554"/>
          <p:cNvSpPr txBox="1">
            <a:spLocks noGrp="1"/>
          </p:cNvSpPr>
          <p:nvPr>
            <p:ph type="body" idx="4"/>
          </p:nvPr>
        </p:nvSpPr>
        <p:spPr>
          <a:xfrm>
            <a:off x="6295525" y="1885350"/>
            <a:ext cx="4854900" cy="41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endParaRPr sz="1600"/>
          </a:p>
        </p:txBody>
      </p:sp>
      <p:sp>
        <p:nvSpPr>
          <p:cNvPr id="124" name="Google Shape;124;g2486fad1d9b_0_554"/>
          <p:cNvSpPr txBox="1">
            <a:spLocks noGrp="1"/>
          </p:cNvSpPr>
          <p:nvPr>
            <p:ph type="subTitle" idx="1"/>
          </p:nvPr>
        </p:nvSpPr>
        <p:spPr>
          <a:xfrm>
            <a:off x="707000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Volunteer Updates</a:t>
            </a:r>
            <a:endParaRPr/>
          </a:p>
        </p:txBody>
      </p:sp>
      <p:sp>
        <p:nvSpPr>
          <p:cNvPr id="125" name="Google Shape;125;g2486fad1d9b_0_554"/>
          <p:cNvSpPr txBox="1">
            <a:spLocks noGrp="1"/>
          </p:cNvSpPr>
          <p:nvPr>
            <p:ph type="subTitle" idx="2"/>
          </p:nvPr>
        </p:nvSpPr>
        <p:spPr>
          <a:xfrm>
            <a:off x="6216975" y="1279700"/>
            <a:ext cx="4854900" cy="7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/>
              <a:t>New/Other Business</a:t>
            </a:r>
            <a:endParaRPr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1FC8A653-3108-B065-7975-4475C9C4D4B7}"/>
              </a:ext>
            </a:extLst>
          </p:cNvPr>
          <p:cNvSpPr/>
          <p:nvPr/>
        </p:nvSpPr>
        <p:spPr>
          <a:xfrm>
            <a:off x="2615609" y="3604437"/>
            <a:ext cx="4854900" cy="263687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Trae – when to start social media? – Monday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Allen – Need to follow up on reach out item from previous meeting</a:t>
            </a:r>
          </a:p>
          <a:p>
            <a:pPr marL="285750" indent="-285750" algn="ctr">
              <a:buFontTx/>
              <a:buChar char="-"/>
            </a:pPr>
            <a:r>
              <a:rPr lang="en-US" dirty="0">
                <a:solidFill>
                  <a:sysClr val="windowText" lastClr="000000"/>
                </a:solidFill>
              </a:rPr>
              <a:t>OC exec consortium gave invitation to event, maybe get comms involved</a:t>
            </a:r>
          </a:p>
          <a:p>
            <a:pPr algn="ctr"/>
            <a:endParaRPr lang="en-US" dirty="0">
              <a:solidFill>
                <a:sysClr val="windowText" lastClr="000000"/>
              </a:solidFill>
            </a:endParaRPr>
          </a:p>
          <a:p>
            <a:pPr marL="285750" indent="-285750" algn="ctr">
              <a:buFontTx/>
              <a:buChar char="-"/>
            </a:pPr>
            <a:r>
              <a:rPr lang="en-US" dirty="0">
                <a:solidFill>
                  <a:sysClr val="windowText" lastClr="000000"/>
                </a:solidFill>
              </a:rPr>
              <a:t>Adjourn 12:29pm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45ad1ebe7a_0_6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49" name="Google Shape;49;g245ad1ebe7a_0_60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Review of prior meeting minutes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Officers / Volunteers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Treasurer’s Report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Next/Future Program Event Planning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Committee Business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486fad1d9b_0_9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Meeting Attendees</a:t>
            </a:r>
            <a:endParaRPr/>
          </a:p>
        </p:txBody>
      </p:sp>
      <p:sp>
        <p:nvSpPr>
          <p:cNvPr id="55" name="Google Shape;55;g2486fad1d9b_0_91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56" name="Google Shape;56;g2486fad1d9b_0_9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57" name="Google Shape;57;g2486fad1d9b_0_91"/>
          <p:cNvSpPr txBox="1"/>
          <p:nvPr/>
        </p:nvSpPr>
        <p:spPr>
          <a:xfrm>
            <a:off x="974150" y="1825625"/>
            <a:ext cx="3406200" cy="37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Michael Fahy</a:t>
            </a:r>
            <a:endParaRPr sz="2400" b="0" i="1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Allen Takatsuka</a:t>
            </a:r>
            <a:endParaRPr sz="1400" b="0" i="0" u="none" strike="noStrike" cap="none" dirty="0"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Dan Whelan</a:t>
            </a:r>
            <a:endParaRPr sz="1400" b="0" i="0" u="none" strike="noStrike" cap="none" dirty="0"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Marc Velasco</a:t>
            </a:r>
            <a:endParaRPr sz="1400" b="0" i="0" u="none" strike="noStrike" cap="none" dirty="0"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Nilo</a:t>
            </a: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Niccolai</a:t>
            </a:r>
            <a:endParaRPr sz="2400" b="0" i="1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Winsor Brown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Hassan Shah</a:t>
            </a:r>
            <a:endParaRPr sz="1400" b="0" i="0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Ansel Teng</a:t>
            </a:r>
            <a:endParaRPr sz="2400" b="0" i="1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Don Choi</a:t>
            </a:r>
            <a:endParaRPr sz="1400" b="0" i="0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Trae Palmer</a:t>
            </a:r>
            <a:endParaRPr sz="2400" b="0" i="1" u="none" strike="noStrike" cap="none" dirty="0">
              <a:solidFill>
                <a:srgbClr val="0070C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g2486fad1d9b_0_91"/>
          <p:cNvSpPr txBox="1"/>
          <p:nvPr/>
        </p:nvSpPr>
        <p:spPr>
          <a:xfrm>
            <a:off x="5729375" y="1825625"/>
            <a:ext cx="3406200" cy="37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Raman Rajan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Shirley Tseng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Cynthia Kirkeby</a:t>
            </a:r>
            <a:endParaRPr sz="1400" b="0" i="0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Farhad </a:t>
            </a:r>
            <a:r>
              <a:rPr lang="en-US" sz="2400" b="0" i="1" u="none" strike="noStrike" cap="none" dirty="0" err="1">
                <a:solidFill>
                  <a:srgbClr val="0070C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Mafie</a:t>
            </a:r>
            <a:endParaRPr sz="1400" b="0" i="0" u="none" strike="noStrike" cap="none" dirty="0"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rgbClr val="0070C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Jared Miller</a:t>
            </a:r>
            <a:endParaRPr sz="1400" b="0" i="1" u="none" strike="noStrike" cap="none" dirty="0"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Kenneth Aguilar</a:t>
            </a:r>
            <a:endParaRPr sz="1400" b="0" i="1" u="none" strike="sng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Arial"/>
              <a:buChar char="•"/>
            </a:pPr>
            <a:r>
              <a:rPr lang="en-US" sz="2400" b="0" i="1" u="none" strike="sng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Dawn Childs</a:t>
            </a:r>
            <a:endParaRPr sz="2400" b="0" i="1" u="none" strike="sng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Char char="•"/>
            </a:pPr>
            <a:r>
              <a:rPr lang="en-US" sz="2400" i="1" dirty="0">
                <a:solidFill>
                  <a:srgbClr val="0070C0"/>
                </a:solidFill>
                <a:highlight>
                  <a:srgbClr val="FFFF00"/>
                </a:highlight>
              </a:rPr>
              <a:t>AJ Albrecht</a:t>
            </a:r>
            <a:endParaRPr sz="2400" i="1" dirty="0">
              <a:solidFill>
                <a:srgbClr val="0070C0"/>
              </a:solidFill>
              <a:highlight>
                <a:srgbClr val="FFFF00"/>
              </a:highlight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Char char="•"/>
            </a:pPr>
            <a:r>
              <a:rPr lang="en-US" sz="2400" i="1" dirty="0">
                <a:solidFill>
                  <a:srgbClr val="0070C0"/>
                </a:solidFill>
                <a:highlight>
                  <a:srgbClr val="FFFF00"/>
                </a:highlight>
              </a:rPr>
              <a:t>Taylor Noh</a:t>
            </a:r>
            <a:endParaRPr sz="2400" i="1" dirty="0">
              <a:solidFill>
                <a:srgbClr val="0070C0"/>
              </a:solidFill>
              <a:highlight>
                <a:srgbClr val="FFFF00"/>
              </a:highlight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Char char="•"/>
            </a:pPr>
            <a:r>
              <a:rPr lang="en-US" sz="2400" i="1" strike="sngStrike" dirty="0">
                <a:solidFill>
                  <a:srgbClr val="0070C0"/>
                </a:solidFill>
              </a:rPr>
              <a:t>Stephen Landaas</a:t>
            </a:r>
            <a:endParaRPr sz="2400" i="1" strike="sngStrike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486fad1d9b_0_34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Motions</a:t>
            </a:r>
            <a:endParaRPr/>
          </a:p>
        </p:txBody>
      </p:sp>
      <p:sp>
        <p:nvSpPr>
          <p:cNvPr id="64" name="Google Shape;64;g2486fad1d9b_0_34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graphicFrame>
        <p:nvGraphicFramePr>
          <p:cNvPr id="65" name="Google Shape;65;g2486fad1d9b_0_346"/>
          <p:cNvGraphicFramePr/>
          <p:nvPr>
            <p:extLst>
              <p:ext uri="{D42A27DB-BD31-4B8C-83A1-F6EECF244321}">
                <p14:modId xmlns:p14="http://schemas.microsoft.com/office/powerpoint/2010/main" val="4022345033"/>
              </p:ext>
            </p:extLst>
          </p:nvPr>
        </p:nvGraphicFramePr>
        <p:xfrm>
          <a:off x="971742" y="1702640"/>
          <a:ext cx="9263500" cy="2311125"/>
        </p:xfrm>
        <a:graphic>
          <a:graphicData uri="http://schemas.openxmlformats.org/drawingml/2006/table">
            <a:tbl>
              <a:tblPr firstRow="1" bandRow="1">
                <a:noFill/>
                <a:tableStyleId>{78B9BC8C-28D5-44B4-BDA9-C837085DBC70}</a:tableStyleId>
              </a:tblPr>
              <a:tblGrid>
                <a:gridCol w="537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Motion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Moved By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Seconded By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1BB1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Status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1BB1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solidFill>
                            <a:schemeClr val="dk1"/>
                          </a:solidFill>
                        </a:rPr>
                        <a:t>Approve </a:t>
                      </a:r>
                      <a:r>
                        <a:rPr lang="en-US" sz="1800" u="none" strike="noStrike" cap="none"/>
                        <a:t>May</a:t>
                      </a:r>
                      <a:r>
                        <a:rPr lang="en-US" sz="1800" u="none" strike="noStrike" cap="none">
                          <a:solidFill>
                            <a:schemeClr val="dk1"/>
                          </a:solidFill>
                        </a:rPr>
                        <a:t> Executive Committee minutes</a:t>
                      </a: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/>
                        <a:t>Trae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/>
                        <a:t>Farhad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/>
                        <a:t>Approved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69af6cb053_0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Officers</a:t>
            </a:r>
            <a:endParaRPr/>
          </a:p>
        </p:txBody>
      </p:sp>
      <p:graphicFrame>
        <p:nvGraphicFramePr>
          <p:cNvPr id="71" name="Google Shape;71;g369af6cb053_0_0"/>
          <p:cNvGraphicFramePr/>
          <p:nvPr/>
        </p:nvGraphicFramePr>
        <p:xfrm>
          <a:off x="838209" y="1456533"/>
          <a:ext cx="8280100" cy="3447095"/>
        </p:xfrm>
        <a:graphic>
          <a:graphicData uri="http://schemas.openxmlformats.org/drawingml/2006/table">
            <a:tbl>
              <a:tblPr firstRow="1" bandRow="1">
                <a:noFill/>
                <a:tableStyleId>{78B9BC8C-28D5-44B4-BDA9-C837085DBC70}</a:tableStyleId>
              </a:tblPr>
              <a:tblGrid>
                <a:gridCol w="3339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0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Position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Volunteer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81C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Chair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Taylor Noh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Vice-Chair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Stephen Landaas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Treasurer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Michael Fahy Ph.D.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Secretary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Marc Velasco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Communications</a:t>
                      </a:r>
                      <a:endParaRPr sz="1800" b="0" i="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Allen Takatsuka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Webmaster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Stephen Landaas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SIGAI-OC Liaison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Ansel Teng Ph.D.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Membership Chair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Farhad Mafie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9af6cb053_0_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Officers (cont’d)</a:t>
            </a:r>
            <a:endParaRPr/>
          </a:p>
        </p:txBody>
      </p:sp>
      <p:graphicFrame>
        <p:nvGraphicFramePr>
          <p:cNvPr id="77" name="Google Shape;77;g369af6cb053_0_34"/>
          <p:cNvGraphicFramePr/>
          <p:nvPr/>
        </p:nvGraphicFramePr>
        <p:xfrm>
          <a:off x="838209" y="1456533"/>
          <a:ext cx="8280100" cy="3825295"/>
        </p:xfrm>
        <a:graphic>
          <a:graphicData uri="http://schemas.openxmlformats.org/drawingml/2006/table">
            <a:tbl>
              <a:tblPr firstRow="1" bandRow="1">
                <a:noFill/>
                <a:tableStyleId>{78B9BC8C-28D5-44B4-BDA9-C837085DBC70}</a:tableStyleId>
              </a:tblPr>
              <a:tblGrid>
                <a:gridCol w="3339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0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5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Position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81C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Volunteer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81C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University Liaison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Michael Fahy Ph.D.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Programs Chair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Jared Miller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u="none" strike="noStrike" cap="none"/>
                        <a:t>Program Speaker Coordinators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Raman Rajan, Farhad Mafie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u="none" strike="noStrike" cap="none"/>
                        <a:t>Program Video Coordinator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Trae Palmer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Social Media Committee</a:t>
                      </a:r>
                      <a:endParaRPr sz="1800" b="0" i="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Don Choi, Cynthia Kirkeby, Trae Palmer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Membership Committee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Open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Hospitality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AJ Albrecht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Fundraising Coordinator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Open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Members at Large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A. Winsor Brown, Shirley Tseng</a:t>
                      </a:r>
                      <a:r>
                        <a:rPr lang="en-US" sz="1800" b="0" u="none" strike="noStrike" cap="none">
                          <a:solidFill>
                            <a:schemeClr val="dk1"/>
                          </a:solidFill>
                        </a:rPr>
                        <a:t>, Nilo Niccolai Ph.D. </a:t>
                      </a:r>
                      <a:endParaRPr sz="1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7B7B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6f71640dcb_0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4000"/>
              <a:t>Treasurer’s Report June 2025</a:t>
            </a:r>
            <a:endParaRPr sz="40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4000"/>
              <a:t>(No Change)</a:t>
            </a:r>
            <a:endParaRPr sz="4000"/>
          </a:p>
        </p:txBody>
      </p:sp>
      <p:sp>
        <p:nvSpPr>
          <p:cNvPr id="113" name="Google Shape;113;g36f71640dcb_0_0"/>
          <p:cNvSpPr txBox="1">
            <a:spLocks noGrp="1"/>
          </p:cNvSpPr>
          <p:nvPr>
            <p:ph type="body" idx="1"/>
          </p:nvPr>
        </p:nvSpPr>
        <p:spPr>
          <a:xfrm>
            <a:off x="630382" y="1901764"/>
            <a:ext cx="10515600" cy="392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37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37"/>
              <a:buNone/>
            </a:pPr>
            <a:endParaRPr/>
          </a:p>
        </p:txBody>
      </p:sp>
      <p:sp>
        <p:nvSpPr>
          <p:cNvPr id="114" name="Google Shape;114;g36f71640dcb_0_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graphicFrame>
        <p:nvGraphicFramePr>
          <p:cNvPr id="115" name="Google Shape;115;g36f71640dcb_0_0"/>
          <p:cNvGraphicFramePr/>
          <p:nvPr/>
        </p:nvGraphicFramePr>
        <p:xfrm>
          <a:off x="838200" y="2023334"/>
          <a:ext cx="10515600" cy="310902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836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0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Beginning Balance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$7,</a:t>
                      </a:r>
                      <a:r>
                        <a:rPr lang="en-US" sz="2400"/>
                        <a:t>880.35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0</a:t>
                      </a:r>
                      <a:r>
                        <a:rPr lang="en-US" sz="2400"/>
                        <a:t>5</a:t>
                      </a:r>
                      <a:r>
                        <a:rPr lang="en-US" sz="2400" u="none" strike="noStrike" cap="none"/>
                        <a:t>/01/25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Deposits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$0.00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Expenses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$0.00</a:t>
                      </a:r>
                      <a:endParaRPr sz="2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Current Balance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$7,</a:t>
                      </a:r>
                      <a:r>
                        <a:rPr lang="en-US" sz="2400"/>
                        <a:t>8</a:t>
                      </a:r>
                      <a:r>
                        <a:rPr lang="en-US" sz="2400" u="none" strike="noStrike" cap="none"/>
                        <a:t>80.</a:t>
                      </a:r>
                      <a:r>
                        <a:rPr lang="en-US" sz="2400"/>
                        <a:t>35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0</a:t>
                      </a:r>
                      <a:r>
                        <a:rPr lang="en-US" sz="2400"/>
                        <a:t>6</a:t>
                      </a:r>
                      <a:r>
                        <a:rPr lang="en-US" sz="2400" u="none" strike="noStrike" cap="none"/>
                        <a:t>/2</a:t>
                      </a:r>
                      <a:r>
                        <a:rPr lang="en-US" sz="2400"/>
                        <a:t>5</a:t>
                      </a:r>
                      <a:r>
                        <a:rPr lang="en-US" sz="2400" u="none" strike="noStrike" cap="none"/>
                        <a:t>/25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Restricted Funds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$2,964.20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IBM Grant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Unrestricted Balance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$4,9</a:t>
                      </a:r>
                      <a:r>
                        <a:rPr lang="en-US" sz="2400"/>
                        <a:t>16</a:t>
                      </a:r>
                      <a:r>
                        <a:rPr lang="en-US" sz="2400" u="none" strike="noStrike" cap="none"/>
                        <a:t>.</a:t>
                      </a:r>
                      <a:r>
                        <a:rPr lang="en-US" sz="2400"/>
                        <a:t>15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strike="noStrike" cap="none"/>
                        <a:t>0</a:t>
                      </a:r>
                      <a:r>
                        <a:rPr lang="en-US" sz="2400"/>
                        <a:t>6</a:t>
                      </a:r>
                      <a:r>
                        <a:rPr lang="en-US" sz="2400" u="none" strike="noStrike" cap="none"/>
                        <a:t>/2</a:t>
                      </a:r>
                      <a:r>
                        <a:rPr lang="en-US" sz="2400"/>
                        <a:t>5</a:t>
                      </a:r>
                      <a:r>
                        <a:rPr lang="en-US" sz="2400" u="none" strike="noStrike" cap="none"/>
                        <a:t>/25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69af6cb053_0_68"/>
          <p:cNvSpPr txBox="1">
            <a:spLocks noGrp="1"/>
          </p:cNvSpPr>
          <p:nvPr>
            <p:ph type="title"/>
          </p:nvPr>
        </p:nvSpPr>
        <p:spPr>
          <a:xfrm>
            <a:off x="838200" y="266189"/>
            <a:ext cx="105156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/>
              <a:t>Next Program Event Planning</a:t>
            </a:r>
            <a:endParaRPr/>
          </a:p>
        </p:txBody>
      </p:sp>
      <p:sp>
        <p:nvSpPr>
          <p:cNvPr id="83" name="Google Shape;83;g369af6cb053_0_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graphicFrame>
        <p:nvGraphicFramePr>
          <p:cNvPr id="84" name="Google Shape;84;g369af6cb053_0_68"/>
          <p:cNvGraphicFramePr/>
          <p:nvPr/>
        </p:nvGraphicFramePr>
        <p:xfrm>
          <a:off x="1238944" y="979910"/>
          <a:ext cx="8562025" cy="5675165"/>
        </p:xfrm>
        <a:graphic>
          <a:graphicData uri="http://schemas.openxmlformats.org/drawingml/2006/table">
            <a:tbl>
              <a:tblPr firstRow="1" bandRow="1">
                <a:noFill/>
                <a:tableStyleId>{D93F3ACF-73AA-40BC-810E-CFBF4FAADA5E}</a:tableStyleId>
              </a:tblPr>
              <a:tblGrid>
                <a:gridCol w="1191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5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0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3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Date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55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Speaker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55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Talk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55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9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3/18/202</a:t>
                      </a:r>
                      <a:r>
                        <a:rPr lang="en-US" sz="1600"/>
                        <a:t>6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1/21/202</a:t>
                      </a:r>
                      <a:r>
                        <a:rPr lang="en-US" sz="1600"/>
                        <a:t>6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11/19/202</a:t>
                      </a:r>
                      <a:r>
                        <a:rPr lang="en-US" sz="1600"/>
                        <a:t>5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Trebuchet MS"/>
                        <a:ea typeface="Trebuchet MS"/>
                        <a:cs typeface="Trebuchet MS"/>
                        <a:sym typeface="Trebuchet MS"/>
                      </a:endParaRPr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3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9/17/202</a:t>
                      </a:r>
                      <a:r>
                        <a:rPr lang="en-US" sz="1600"/>
                        <a:t>5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500"/>
                        <a:t>Dr. Taylor Patti</a:t>
                      </a:r>
                      <a:endParaRPr sz="15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>
                          <a:solidFill>
                            <a:schemeClr val="dk1"/>
                          </a:solidFill>
                        </a:rPr>
                        <a:t>Quantum Computing - Fundamentals, Hardware, and HPC/AI Opportunities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endParaRPr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0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highlight>
                            <a:srgbClr val="FFFF00"/>
                          </a:highlight>
                        </a:rPr>
                        <a:t>7/16/202</a:t>
                      </a:r>
                      <a:r>
                        <a:rPr lang="en-US" sz="1600">
                          <a:highlight>
                            <a:srgbClr val="FFFF00"/>
                          </a:highlight>
                        </a:rPr>
                        <a:t>5</a:t>
                      </a:r>
                      <a:endParaRPr sz="1600" u="none" strike="noStrike" cap="none">
                        <a:highlight>
                          <a:srgbClr val="FFFF00"/>
                        </a:highlight>
                      </a:endParaRPr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>
                          <a:solidFill>
                            <a:schemeClr val="dk1"/>
                          </a:solidFill>
                        </a:rPr>
                        <a:t>Distinguished Speaker Mohammad Abdullah Al Faruque</a:t>
                      </a:r>
                      <a:endParaRPr sz="15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500">
                          <a:solidFill>
                            <a:schemeClr val="dk1"/>
                          </a:solidFill>
                        </a:rPr>
                        <a:t>Cyber-Physical Vulnerabilities in Autonomous Systems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600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0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5/</a:t>
                      </a:r>
                      <a:r>
                        <a:rPr lang="en-US" sz="1600"/>
                        <a:t>21</a:t>
                      </a:r>
                      <a:r>
                        <a:rPr lang="en-US" sz="1600" u="none" strike="noStrike" cap="none"/>
                        <a:t>/202</a:t>
                      </a:r>
                      <a:r>
                        <a:rPr lang="en-US" sz="1600"/>
                        <a:t>5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500">
                          <a:solidFill>
                            <a:schemeClr val="dk1"/>
                          </a:solidFill>
                        </a:rPr>
                        <a:t>Prof. Chen Li &amp; Jiadong Bai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500">
                          <a:solidFill>
                            <a:schemeClr val="dk1"/>
                          </a:solidFill>
                        </a:rPr>
                        <a:t>Texera: Cloud-Based Collaborative Data Science and AI/ML Using Workflows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1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3/</a:t>
                      </a:r>
                      <a:r>
                        <a:rPr lang="en-US" sz="1600"/>
                        <a:t>19</a:t>
                      </a:r>
                      <a:r>
                        <a:rPr lang="en-US" sz="1600" u="none" strike="noStrike" cap="none"/>
                        <a:t>/202</a:t>
                      </a:r>
                      <a:r>
                        <a:rPr lang="en-US" sz="1600"/>
                        <a:t>5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>
                          <a:solidFill>
                            <a:schemeClr val="dk1"/>
                          </a:solidFill>
                        </a:rPr>
                        <a:t>David Cunningham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>
                          <a:solidFill>
                            <a:schemeClr val="dk1"/>
                          </a:solidFill>
                        </a:rPr>
                        <a:t>Business Technology Officer at Alvaka</a:t>
                      </a:r>
                      <a:endParaRPr sz="1500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>
                          <a:solidFill>
                            <a:schemeClr val="dk1"/>
                          </a:solidFill>
                        </a:rPr>
                        <a:t>Ransomware Recovery: Navigating the Storm</a:t>
                      </a:r>
                      <a:endParaRPr sz="150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77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1/1</a:t>
                      </a:r>
                      <a:r>
                        <a:rPr lang="en-US" sz="1600"/>
                        <a:t>5</a:t>
                      </a:r>
                      <a:r>
                        <a:rPr lang="en-US" sz="1600" u="none" strike="noStrike" cap="none"/>
                        <a:t>/202</a:t>
                      </a:r>
                      <a:r>
                        <a:rPr lang="en-US" sz="1600"/>
                        <a:t>5</a:t>
                      </a:r>
                      <a:endParaRPr sz="1600" u="none" strike="noStrike" cap="none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>
                          <a:solidFill>
                            <a:schemeClr val="dk1"/>
                          </a:solidFill>
                        </a:rPr>
                        <a:t>Peter D. Chang, M.D.</a:t>
                      </a:r>
                      <a:br>
                        <a:rPr lang="en-US" sz="1500">
                          <a:solidFill>
                            <a:schemeClr val="dk1"/>
                          </a:solidFill>
                        </a:rPr>
                      </a:br>
                      <a:r>
                        <a:rPr lang="en-US" sz="1500">
                          <a:solidFill>
                            <a:schemeClr val="dk1"/>
                          </a:solidFill>
                        </a:rPr>
                        <a:t>UCI Applied AI Research Center</a:t>
                      </a:r>
                      <a:endParaRPr sz="1500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500">
                          <a:solidFill>
                            <a:schemeClr val="dk1"/>
                          </a:solidFill>
                        </a:rPr>
                        <a:t>AI in Medicine: From Concept to Clinic,</a:t>
                      </a:r>
                      <a:br>
                        <a:rPr lang="en-US" sz="1500">
                          <a:solidFill>
                            <a:schemeClr val="dk1"/>
                          </a:solidFill>
                        </a:rPr>
                      </a:br>
                      <a:r>
                        <a:rPr lang="en-US" sz="1500">
                          <a:solidFill>
                            <a:schemeClr val="dk1"/>
                          </a:solidFill>
                        </a:rPr>
                        <a:t>What it Takes to Deploy and Commercialize AI in Medicine</a:t>
                      </a:r>
                      <a:endParaRPr sz="1500"/>
                    </a:p>
                  </a:txBody>
                  <a:tcPr marL="45725" marR="45725" marT="45725" marB="45725">
                    <a:lnL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55e5793eeb_0_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July 16, 2025 - Vivek Halder, Ph.D., Google</a:t>
            </a:r>
            <a:endParaRPr/>
          </a:p>
        </p:txBody>
      </p:sp>
      <p:sp>
        <p:nvSpPr>
          <p:cNvPr id="90" name="Google Shape;90;g255e5793eeb_0_0"/>
          <p:cNvSpPr txBox="1">
            <a:spLocks noGrp="1"/>
          </p:cNvSpPr>
          <p:nvPr>
            <p:ph type="body" idx="1"/>
          </p:nvPr>
        </p:nvSpPr>
        <p:spPr>
          <a:xfrm>
            <a:off x="762000" y="1589700"/>
            <a:ext cx="10707300" cy="4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/>
              <a:t>Cyber-Physical Vulnerabilities in Autonomous Systems</a:t>
            </a:r>
            <a:endParaRPr b="1" dirty="0"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 b="1" dirty="0"/>
              <a:t>Abstract:</a:t>
            </a:r>
            <a:endParaRPr b="1" dirty="0"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 sz="1600" dirty="0"/>
              <a:t>Dr. Al Faruque’s stance is that cyber-physical systems present a critical area of concern for security, and innovative, interdisciplinary research is essential to mitigate emerging threats.</a:t>
            </a:r>
            <a:endParaRPr sz="1600" dirty="0"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-US" b="1" dirty="0"/>
              <a:t>Bio</a:t>
            </a:r>
            <a:r>
              <a:rPr lang="en-US" dirty="0"/>
              <a:t>: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/>
              <a:t>Dr. Mohammad Al Faruque is currently a full professor at the University of California, Irvine (UCI), where he directs the Cyber-Physical Systems Lab and the Samueli School of Engineering Autonomous Systems Initiatives.</a:t>
            </a:r>
            <a:endParaRPr sz="1600" dirty="0"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CM Chapter Event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950</Words>
  <Application>Microsoft Macintosh PowerPoint</Application>
  <PresentationFormat>Widescreen</PresentationFormat>
  <Paragraphs>204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Verdana</vt:lpstr>
      <vt:lpstr>ACM Chapter Event</vt:lpstr>
      <vt:lpstr>OC ACM Executive Committee </vt:lpstr>
      <vt:lpstr>Agenda</vt:lpstr>
      <vt:lpstr>Meeting Attendees</vt:lpstr>
      <vt:lpstr>Motions</vt:lpstr>
      <vt:lpstr>Officers</vt:lpstr>
      <vt:lpstr>Officers (cont’d)</vt:lpstr>
      <vt:lpstr>Treasurer’s Report June 2025 (No Change)</vt:lpstr>
      <vt:lpstr>Next Program Event Planning</vt:lpstr>
      <vt:lpstr>July 16, 2025 - Vivek Halder, Ph.D., Google</vt:lpstr>
      <vt:lpstr>To-do for July Program</vt:lpstr>
      <vt:lpstr>Next Program Event Planning</vt:lpstr>
      <vt:lpstr>Future Program Event Candidates (UCI)</vt:lpstr>
      <vt:lpstr>Future Program Event Candidates</vt:lpstr>
      <vt:lpstr>Committee Business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Michael Fahy</dc:creator>
  <cp:lastModifiedBy>Velasco, Marc</cp:lastModifiedBy>
  <cp:revision>3</cp:revision>
  <dcterms:created xsi:type="dcterms:W3CDTF">2020-05-18T19:26:51Z</dcterms:created>
  <dcterms:modified xsi:type="dcterms:W3CDTF">2025-07-23T15:51:24Z</dcterms:modified>
</cp:coreProperties>
</file>